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12192000" cy="6858000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8186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176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pPr/>
              <a:t>04/03/2019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8708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pPr/>
              <a:t>04/03/2019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61425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pPr/>
              <a:t>04/03/2019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3973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pPr/>
              <a:t>04/03/2019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002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pPr/>
              <a:t>04/03/2019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3488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pPr/>
              <a:t>04/03/2019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07090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pPr/>
              <a:t>04/03/2019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2325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pPr/>
              <a:t>04/03/2019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22059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pPr/>
              <a:t>04/03/2019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2136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pPr/>
              <a:t>04/03/2019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2907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pPr/>
              <a:t>04/03/2019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62661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2DF8A8-841C-4954-90BB-FC4B687F5EBF}" type="datetimeFigureOut">
              <a:rPr lang="es-MX" smtClean="0"/>
              <a:pPr/>
              <a:t>04/03/2019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29037C-4CDA-4E59-945D-14BE2A18200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7233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4206290" y="166241"/>
            <a:ext cx="29809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CAJA NEGRA</a:t>
            </a:r>
          </a:p>
          <a:p>
            <a:r>
              <a:rPr lang="es-MX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RESIDENCIAS PROFESIONALES</a:t>
            </a:r>
            <a:endParaRPr lang="es-MX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599935" y="1338729"/>
            <a:ext cx="1921094" cy="323779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800"/>
              </a:spcAft>
            </a:pPr>
            <a:r>
              <a:rPr lang="es-MX" sz="11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-Relación de proyectos </a:t>
            </a:r>
            <a:r>
              <a:rPr lang="es-MX" sz="110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(vinculación)</a:t>
            </a:r>
            <a:endParaRPr lang="es-MX" sz="1100" dirty="0" smtClean="0">
              <a:solidFill>
                <a:schemeClr val="tx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es-MX" sz="11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-Estudiante con anteproyecto de Residencia autorizado por el área académica.</a:t>
            </a:r>
          </a:p>
          <a:p>
            <a:pPr>
              <a:spcAft>
                <a:spcPts val="800"/>
              </a:spcAft>
            </a:pPr>
            <a:r>
              <a:rPr lang="es-MX" sz="11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-Acreditación de servicio social.</a:t>
            </a:r>
          </a:p>
          <a:p>
            <a:pPr>
              <a:spcAft>
                <a:spcPts val="800"/>
              </a:spcAft>
            </a:pPr>
            <a:r>
              <a:rPr lang="es-MX" sz="11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-Credencial de estudiante vigente.</a:t>
            </a:r>
          </a:p>
          <a:p>
            <a:pPr>
              <a:spcAft>
                <a:spcPts val="800"/>
              </a:spcAft>
            </a:pPr>
            <a:r>
              <a:rPr lang="es-MX" sz="11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s-MX" sz="11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Vigencia de seguro social</a:t>
            </a:r>
          </a:p>
          <a:p>
            <a:pPr>
              <a:spcAft>
                <a:spcPts val="800"/>
              </a:spcAft>
            </a:pPr>
            <a:r>
              <a:rPr lang="es-MX" sz="11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-Manual de Lineamientos Académico-Administrativos del TECNM.</a:t>
            </a:r>
          </a:p>
          <a:p>
            <a:pPr marL="171450" indent="-171450">
              <a:spcAft>
                <a:spcPts val="800"/>
              </a:spcAft>
              <a:buFontTx/>
              <a:buChar char="-"/>
            </a:pPr>
            <a:endParaRPr lang="es-MX" sz="1100" b="1" dirty="0">
              <a:solidFill>
                <a:schemeClr val="tx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939694" y="997083"/>
            <a:ext cx="1194366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ENTRADAS</a:t>
            </a:r>
            <a:endParaRPr lang="es-MX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3502167" y="1098107"/>
            <a:ext cx="4391025" cy="43549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Recursos humanos, financieros y materiales. </a:t>
            </a:r>
            <a:endParaRPr lang="es-MX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5022866" y="799310"/>
            <a:ext cx="1176027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RECURSOS</a:t>
            </a:r>
            <a:endParaRPr lang="es-MX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3146855" y="1820562"/>
            <a:ext cx="5039452" cy="321006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/>
            <a:r>
              <a:rPr lang="es-MX" sz="9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-Promoción y elaboración de acuerdos y convenios en empresas, organismos o dependencias. (Gestión </a:t>
            </a:r>
            <a:r>
              <a:rPr lang="es-MX" sz="900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Tec</a:t>
            </a:r>
            <a:r>
              <a:rPr lang="es-MX" sz="9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. y Vinculación)</a:t>
            </a:r>
          </a:p>
          <a:p>
            <a:pPr algn="just"/>
            <a:r>
              <a:rPr lang="es-MX" sz="9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-Difusión del programa de Residencias profesionales (</a:t>
            </a:r>
            <a:r>
              <a:rPr lang="es-MX" sz="900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Div</a:t>
            </a:r>
            <a:r>
              <a:rPr lang="es-MX" sz="9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. De </a:t>
            </a:r>
            <a:r>
              <a:rPr lang="es-MX" sz="900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Edios</a:t>
            </a:r>
            <a:r>
              <a:rPr lang="es-MX" sz="9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. Prof.)</a:t>
            </a:r>
          </a:p>
          <a:p>
            <a:pPr algn="just"/>
            <a:r>
              <a:rPr lang="es-MX" sz="9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-Gestión de vacantes para residentes </a:t>
            </a:r>
            <a:r>
              <a:rPr lang="es-MX" sz="900" dirty="0">
                <a:ea typeface="Calibri" panose="020F0502020204030204" pitchFamily="34" charset="0"/>
                <a:cs typeface="Times New Roman" panose="02020603050405020304" pitchFamily="18" charset="0"/>
              </a:rPr>
              <a:t>(Gestión </a:t>
            </a:r>
            <a:r>
              <a:rPr lang="es-MX" sz="900" dirty="0" err="1">
                <a:ea typeface="Calibri" panose="020F0502020204030204" pitchFamily="34" charset="0"/>
                <a:cs typeface="Times New Roman" panose="02020603050405020304" pitchFamily="18" charset="0"/>
              </a:rPr>
              <a:t>Tec</a:t>
            </a:r>
            <a:r>
              <a:rPr lang="es-MX" sz="900" dirty="0">
                <a:ea typeface="Calibri" panose="020F0502020204030204" pitchFamily="34" charset="0"/>
                <a:cs typeface="Times New Roman" panose="02020603050405020304" pitchFamily="18" charset="0"/>
              </a:rPr>
              <a:t>. y Vinculación</a:t>
            </a:r>
            <a:r>
              <a:rPr lang="es-MX" sz="9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algn="just"/>
            <a:r>
              <a:rPr lang="es-MX" sz="9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 Verificación </a:t>
            </a:r>
            <a:r>
              <a:rPr lang="es-MX" sz="900" dirty="0">
                <a:ea typeface="Calibri" panose="020F0502020204030204" pitchFamily="34" charset="0"/>
                <a:cs typeface="Times New Roman" panose="02020603050405020304" pitchFamily="18" charset="0"/>
              </a:rPr>
              <a:t>de que el estudiante cumpla con requisitos de Servicio Social, </a:t>
            </a:r>
            <a:r>
              <a:rPr lang="es-MX" sz="900" dirty="0" err="1">
                <a:ea typeface="Calibri" panose="020F0502020204030204" pitchFamily="34" charset="0"/>
                <a:cs typeface="Times New Roman" panose="02020603050405020304" pitchFamily="18" charset="0"/>
              </a:rPr>
              <a:t>Act</a:t>
            </a:r>
            <a:r>
              <a:rPr lang="es-MX" sz="900" dirty="0">
                <a:ea typeface="Calibri" panose="020F0502020204030204" pitchFamily="34" charset="0"/>
                <a:cs typeface="Times New Roman" panose="02020603050405020304" pitchFamily="18" charset="0"/>
              </a:rPr>
              <a:t>. Complementarias, 80% de créditos y no contar con curso especial (</a:t>
            </a:r>
            <a:r>
              <a:rPr lang="es-MX" sz="900" dirty="0" err="1">
                <a:ea typeface="Calibri" panose="020F0502020204030204" pitchFamily="34" charset="0"/>
                <a:cs typeface="Times New Roman" panose="02020603050405020304" pitchFamily="18" charset="0"/>
              </a:rPr>
              <a:t>Div</a:t>
            </a:r>
            <a:r>
              <a:rPr lang="es-MX" sz="900" dirty="0">
                <a:ea typeface="Calibri" panose="020F0502020204030204" pitchFamily="34" charset="0"/>
                <a:cs typeface="Times New Roman" panose="02020603050405020304" pitchFamily="18" charset="0"/>
              </a:rPr>
              <a:t>. De </a:t>
            </a:r>
            <a:r>
              <a:rPr lang="es-MX" sz="900" dirty="0" err="1">
                <a:ea typeface="Calibri" panose="020F0502020204030204" pitchFamily="34" charset="0"/>
                <a:cs typeface="Times New Roman" panose="02020603050405020304" pitchFamily="18" charset="0"/>
              </a:rPr>
              <a:t>Edios</a:t>
            </a:r>
            <a:r>
              <a:rPr lang="es-MX" sz="900" dirty="0">
                <a:ea typeface="Calibri" panose="020F0502020204030204" pitchFamily="34" charset="0"/>
                <a:cs typeface="Times New Roman" panose="02020603050405020304" pitchFamily="18" charset="0"/>
              </a:rPr>
              <a:t> Prof.)</a:t>
            </a:r>
          </a:p>
          <a:p>
            <a:pPr algn="just"/>
            <a:r>
              <a:rPr lang="es-MX" sz="9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-Revisión del reporte preliminar por parte del área académica.</a:t>
            </a:r>
          </a:p>
          <a:p>
            <a:pPr algn="just"/>
            <a:r>
              <a:rPr lang="es-MX" sz="9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-Recepción de solicitud, reporte preliminar e integración de expedientes   (Departamento Académico).</a:t>
            </a:r>
          </a:p>
          <a:p>
            <a:pPr algn="just"/>
            <a:r>
              <a:rPr lang="es-MX" sz="9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-Asignación de asesor interno </a:t>
            </a:r>
            <a:r>
              <a:rPr lang="es-MX" sz="900" dirty="0">
                <a:ea typeface="Calibri" panose="020F0502020204030204" pitchFamily="34" charset="0"/>
                <a:cs typeface="Times New Roman" panose="02020603050405020304" pitchFamily="18" charset="0"/>
              </a:rPr>
              <a:t>(Departamento Académico</a:t>
            </a:r>
            <a:r>
              <a:rPr lang="es-MX" sz="9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</a:p>
          <a:p>
            <a:pPr algn="just"/>
            <a:r>
              <a:rPr lang="es-MX" sz="9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-Elaboración de dictamen de reportes preliminares por parte del Departamento Académico</a:t>
            </a:r>
            <a:r>
              <a:rPr lang="es-MX" sz="9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sz="9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y entrega a la División de Estudios Profesionales.</a:t>
            </a:r>
          </a:p>
          <a:p>
            <a:pPr algn="just"/>
            <a:r>
              <a:rPr lang="es-MX" sz="9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-Recepción de solicitud, validación de vigencia de credencial de estudiante, elaboración de cartas de presentación, apertura de expediente, registro en el SISCREP. </a:t>
            </a:r>
            <a:r>
              <a:rPr lang="es-MX" sz="900" dirty="0">
                <a:ea typeface="Calibri" panose="020F0502020204030204" pitchFamily="34" charset="0"/>
                <a:cs typeface="Times New Roman" panose="02020603050405020304" pitchFamily="18" charset="0"/>
              </a:rPr>
              <a:t>(Gestión </a:t>
            </a:r>
            <a:r>
              <a:rPr lang="es-MX" sz="900" dirty="0" err="1">
                <a:ea typeface="Calibri" panose="020F0502020204030204" pitchFamily="34" charset="0"/>
                <a:cs typeface="Times New Roman" panose="02020603050405020304" pitchFamily="18" charset="0"/>
              </a:rPr>
              <a:t>Tec</a:t>
            </a:r>
            <a:r>
              <a:rPr lang="es-MX" sz="900" dirty="0">
                <a:ea typeface="Calibri" panose="020F0502020204030204" pitchFamily="34" charset="0"/>
                <a:cs typeface="Times New Roman" panose="02020603050405020304" pitchFamily="18" charset="0"/>
              </a:rPr>
              <a:t>. y Vinculación)</a:t>
            </a:r>
          </a:p>
          <a:p>
            <a:pPr algn="just"/>
            <a:r>
              <a:rPr lang="es-MX" sz="9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-Asesorar, dar seguimiento y evaluar al estudiantes en el desarrollo de Residencias y elaboración de reporte final. (Departamento Académico)</a:t>
            </a:r>
          </a:p>
          <a:p>
            <a:pPr algn="just">
              <a:lnSpc>
                <a:spcPct val="107000"/>
              </a:lnSpc>
            </a:pPr>
            <a:r>
              <a:rPr lang="es-MX" sz="9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-Recepción de Reporte Final y documentos de termino de residencias para cierre de expediente por parte de Área Académica.</a:t>
            </a:r>
          </a:p>
          <a:p>
            <a:pPr algn="just">
              <a:lnSpc>
                <a:spcPct val="107000"/>
              </a:lnSpc>
            </a:pPr>
            <a:r>
              <a:rPr lang="es-MX" sz="9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-Evaluación del proyecto de residencias profesionales por parte del asesor interno y externo.</a:t>
            </a:r>
            <a:endParaRPr lang="es-MX" sz="9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es-MX" sz="9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-Envío de acta de calificaciones por parte de área académica a Servicios Escolares.</a:t>
            </a:r>
          </a:p>
          <a:p>
            <a:pPr algn="just">
              <a:lnSpc>
                <a:spcPct val="107000"/>
              </a:lnSpc>
            </a:pPr>
            <a:r>
              <a:rPr lang="es-MX" sz="9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-Recepción de documentos para cierre de expediente y emisión de cartas de agradecimiento. (</a:t>
            </a:r>
            <a:r>
              <a:rPr lang="es-MX" sz="9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Gestión </a:t>
            </a:r>
            <a:r>
              <a:rPr lang="es-MX" sz="900" dirty="0" err="1">
                <a:ea typeface="Calibri" panose="020F0502020204030204" pitchFamily="34" charset="0"/>
                <a:cs typeface="Times New Roman" panose="02020603050405020304" pitchFamily="18" charset="0"/>
              </a:rPr>
              <a:t>Tec</a:t>
            </a:r>
            <a:r>
              <a:rPr lang="es-MX" sz="900" dirty="0">
                <a:ea typeface="Calibri" panose="020F0502020204030204" pitchFamily="34" charset="0"/>
                <a:cs typeface="Times New Roman" panose="02020603050405020304" pitchFamily="18" charset="0"/>
              </a:rPr>
              <a:t>. y Vinculación</a:t>
            </a:r>
            <a:r>
              <a:rPr lang="es-MX" sz="9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algn="just">
              <a:lnSpc>
                <a:spcPct val="107000"/>
              </a:lnSpc>
            </a:pPr>
            <a:endParaRPr lang="es-MX" sz="9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Rectángulo 12"/>
          <p:cNvSpPr/>
          <p:nvPr/>
        </p:nvSpPr>
        <p:spPr>
          <a:xfrm>
            <a:off x="4694627" y="1496777"/>
            <a:ext cx="1660115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PROCESO</a:t>
            </a:r>
            <a:endParaRPr lang="es-MX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3387027" y="5443512"/>
            <a:ext cx="4496584" cy="109029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No. de estudiantes dados de b</a:t>
            </a:r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aja de </a:t>
            </a:r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residencias = 5%</a:t>
            </a:r>
            <a:endParaRPr lang="es-MX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ctángulo 14"/>
          <p:cNvSpPr/>
          <p:nvPr/>
        </p:nvSpPr>
        <p:spPr>
          <a:xfrm>
            <a:off x="4908726" y="4963281"/>
            <a:ext cx="1268296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INDICADOR</a:t>
            </a:r>
            <a:endParaRPr lang="es-MX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Rectángulo 15"/>
          <p:cNvSpPr/>
          <p:nvPr/>
        </p:nvSpPr>
        <p:spPr>
          <a:xfrm>
            <a:off x="9301250" y="2010031"/>
            <a:ext cx="1873885" cy="273496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-Reporte  de Residencia Profesional  en formato digital.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-Oficio de agradecimiento y presentación para la empresa.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s-MX" sz="11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Reporte de evaluación para la acreditación de la Residencia Profesional.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-Carta </a:t>
            </a:r>
            <a:r>
              <a:rPr lang="es-MX" sz="11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de liberación de actividades académicas</a:t>
            </a:r>
            <a:r>
              <a:rPr lang="es-MX" sz="1100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s-MX" sz="110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Rectángulo 16"/>
          <p:cNvSpPr/>
          <p:nvPr/>
        </p:nvSpPr>
        <p:spPr>
          <a:xfrm>
            <a:off x="9642710" y="1387316"/>
            <a:ext cx="955453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SALIDAS</a:t>
            </a:r>
            <a:endParaRPr lang="es-MX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Rectángulo 17"/>
          <p:cNvSpPr/>
          <p:nvPr/>
        </p:nvSpPr>
        <p:spPr>
          <a:xfrm>
            <a:off x="113122" y="4777917"/>
            <a:ext cx="2533782" cy="200565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11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1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PELIGRO</a:t>
            </a:r>
          </a:p>
          <a:p>
            <a:pPr marL="171450" indent="-1714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s-MX" sz="10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Que el estudiante no cuente con credencia y el NSS vigente.</a:t>
            </a:r>
          </a:p>
          <a:p>
            <a:pPr marL="171450" indent="-1714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s-MX" sz="1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No se cuente con convenio con las empresas propuestas por los estudiantes.</a:t>
            </a:r>
          </a:p>
          <a:p>
            <a:pPr marL="171450" indent="-1714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s-MX" sz="10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Que el estudiante no cuente con un proyecto a desarrollar</a:t>
            </a:r>
          </a:p>
          <a:p>
            <a:pPr>
              <a:lnSpc>
                <a:spcPct val="107000"/>
              </a:lnSpc>
            </a:pPr>
            <a:endParaRPr lang="es-MX" sz="105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9" name="Rectángulo 18"/>
          <p:cNvSpPr/>
          <p:nvPr/>
        </p:nvSpPr>
        <p:spPr>
          <a:xfrm>
            <a:off x="8856921" y="5379308"/>
            <a:ext cx="2527771" cy="132347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11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RIESGO</a:t>
            </a:r>
            <a:endParaRPr lang="es-MX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s-MX" sz="1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Que </a:t>
            </a:r>
            <a:r>
              <a:rPr lang="es-MX" sz="105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el estudiante no concluya la residencias profesionales.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MX" sz="105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Que no se entregue calificación a tiempo a servicios escolares.</a:t>
            </a:r>
          </a:p>
          <a:p>
            <a:pPr>
              <a:lnSpc>
                <a:spcPct val="107000"/>
              </a:lnSpc>
            </a:pPr>
            <a:r>
              <a:rPr lang="es-MX" sz="1050" dirty="0">
                <a:ea typeface="Calibri" panose="020F0502020204030204" pitchFamily="34" charset="0"/>
                <a:cs typeface="Times New Roman" panose="02020603050405020304" pitchFamily="18" charset="0"/>
              </a:rPr>
              <a:t>Incumplimiento por parte del </a:t>
            </a:r>
            <a:r>
              <a:rPr lang="es-MX" sz="105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alumno o de la empresa o del asesor interno</a:t>
            </a:r>
            <a:endParaRPr lang="es-MX" sz="105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s-MX" sz="105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28" name="Flecha arriba y abajo 27"/>
          <p:cNvSpPr/>
          <p:nvPr/>
        </p:nvSpPr>
        <p:spPr>
          <a:xfrm>
            <a:off x="4520788" y="1548715"/>
            <a:ext cx="108877" cy="271847"/>
          </a:xfrm>
          <a:prstGeom prst="up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9" name="Flecha arriba y abajo 28"/>
          <p:cNvSpPr/>
          <p:nvPr/>
        </p:nvSpPr>
        <p:spPr>
          <a:xfrm>
            <a:off x="4520789" y="5122164"/>
            <a:ext cx="164306" cy="290880"/>
          </a:xfrm>
          <a:prstGeom prst="up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0" name="Flecha izquierda y derecha 29"/>
          <p:cNvSpPr/>
          <p:nvPr/>
        </p:nvSpPr>
        <p:spPr>
          <a:xfrm>
            <a:off x="8246076" y="3227764"/>
            <a:ext cx="1021492" cy="232127"/>
          </a:xfrm>
          <a:prstGeom prst="left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1" name="Flecha derecha 30"/>
          <p:cNvSpPr/>
          <p:nvPr/>
        </p:nvSpPr>
        <p:spPr>
          <a:xfrm>
            <a:off x="2522323" y="3209187"/>
            <a:ext cx="624532" cy="283656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2" name="Documento 31"/>
          <p:cNvSpPr/>
          <p:nvPr/>
        </p:nvSpPr>
        <p:spPr>
          <a:xfrm>
            <a:off x="2210443" y="4350633"/>
            <a:ext cx="914400" cy="612648"/>
          </a:xfrm>
          <a:prstGeom prst="flowChartDocumen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3" name="Documento 32"/>
          <p:cNvSpPr/>
          <p:nvPr/>
        </p:nvSpPr>
        <p:spPr>
          <a:xfrm>
            <a:off x="7852686" y="6137189"/>
            <a:ext cx="994752" cy="631499"/>
          </a:xfrm>
          <a:prstGeom prst="flowChartDocumen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4" name="Documento 33"/>
          <p:cNvSpPr/>
          <p:nvPr/>
        </p:nvSpPr>
        <p:spPr>
          <a:xfrm>
            <a:off x="10944475" y="4733092"/>
            <a:ext cx="914400" cy="612648"/>
          </a:xfrm>
          <a:prstGeom prst="flowChartDocumen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5" name="Multidocumento 34"/>
          <p:cNvSpPr/>
          <p:nvPr/>
        </p:nvSpPr>
        <p:spPr>
          <a:xfrm>
            <a:off x="8084027" y="4684560"/>
            <a:ext cx="1060704" cy="758952"/>
          </a:xfrm>
          <a:prstGeom prst="flowChartMultidocumen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3" name="CuadroTexto 22"/>
          <p:cNvSpPr txBox="1"/>
          <p:nvPr/>
        </p:nvSpPr>
        <p:spPr>
          <a:xfrm>
            <a:off x="9128611" y="205940"/>
            <a:ext cx="258417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sz="1200" b="1" dirty="0" smtClean="0"/>
              <a:t>Versión 1</a:t>
            </a:r>
          </a:p>
          <a:p>
            <a:pPr algn="ctr"/>
            <a:r>
              <a:rPr lang="es-MX" sz="1200" b="1" dirty="0" smtClean="0"/>
              <a:t>20-feb-2019</a:t>
            </a:r>
          </a:p>
          <a:p>
            <a:pPr algn="ctr"/>
            <a:r>
              <a:rPr lang="es-MX" sz="1200" b="1" dirty="0" smtClean="0"/>
              <a:t>Elaborado por:</a:t>
            </a:r>
          </a:p>
          <a:p>
            <a:pPr algn="ctr"/>
            <a:r>
              <a:rPr lang="es-MX" sz="1200" b="1" dirty="0" smtClean="0"/>
              <a:t>Ivonne Esmeralda Lizárraga Coronado</a:t>
            </a:r>
          </a:p>
        </p:txBody>
      </p:sp>
    </p:spTree>
    <p:extLst>
      <p:ext uri="{BB962C8B-B14F-4D97-AF65-F5344CB8AC3E}">
        <p14:creationId xmlns:p14="http://schemas.microsoft.com/office/powerpoint/2010/main" val="1623021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3004</TotalTime>
  <Words>430</Words>
  <Application>Microsoft Office PowerPoint</Application>
  <PresentationFormat>Panorámica</PresentationFormat>
  <Paragraphs>54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Tema de Office</vt:lpstr>
      <vt:lpstr>Presentación de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Guillermo Salvador Plata Martínez</dc:creator>
  <cp:lastModifiedBy>Usuario de Windows</cp:lastModifiedBy>
  <cp:revision>44</cp:revision>
  <cp:lastPrinted>2018-02-20T20:03:15Z</cp:lastPrinted>
  <dcterms:created xsi:type="dcterms:W3CDTF">2017-10-05T18:52:50Z</dcterms:created>
  <dcterms:modified xsi:type="dcterms:W3CDTF">2019-03-05T00:39:37Z</dcterms:modified>
</cp:coreProperties>
</file>